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0" r:id="rId4"/>
    <p:sldId id="287" r:id="rId5"/>
    <p:sldId id="288" r:id="rId6"/>
    <p:sldId id="292" r:id="rId7"/>
    <p:sldId id="272" r:id="rId8"/>
    <p:sldId id="269" r:id="rId9"/>
    <p:sldId id="270" r:id="rId10"/>
    <p:sldId id="271" r:id="rId11"/>
    <p:sldId id="285" r:id="rId12"/>
    <p:sldId id="286" r:id="rId13"/>
    <p:sldId id="294" r:id="rId14"/>
    <p:sldId id="290" r:id="rId15"/>
    <p:sldId id="293" r:id="rId16"/>
  </p:sldIdLst>
  <p:sldSz cx="9144000" cy="6858000" type="screen4x3"/>
  <p:notesSz cx="6954838" cy="9240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1352" y="5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FECFB889-9597-F54E-B756-893EB989818A}" type="datetimeFigureOut">
              <a:rPr lang="en-US" smtClean="0"/>
              <a:pPr/>
              <a:t>10/7/2014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693738"/>
            <a:ext cx="4618038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46" tIns="46273" rIns="92546" bIns="462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4" y="4389398"/>
            <a:ext cx="5563870" cy="4158377"/>
          </a:xfrm>
          <a:prstGeom prst="rect">
            <a:avLst/>
          </a:prstGeom>
        </p:spPr>
        <p:txBody>
          <a:bodyPr vert="horz" lIns="92546" tIns="46273" rIns="92546" bIns="4627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89B7044D-5EA2-A549-A22F-1197C71C04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969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650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0527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2072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4376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95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542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31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702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8661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8124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1482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4108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827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E5669-5E56-D243-9B60-BE07C501DCBF}" type="datetimeFigureOut">
              <a:rPr lang="en-US" smtClean="0"/>
              <a:pPr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endersc@cliu.or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pagej1@cliu.org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wmf"/><Relationship Id="rId5" Type="http://schemas.openxmlformats.org/officeDocument/2006/relationships/hyperlink" Target="mailto:pagej1@cliu.org" TargetMode="External"/><Relationship Id="rId4" Type="http://schemas.openxmlformats.org/officeDocument/2006/relationships/hyperlink" Target="mailto:endersc@cliu.or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pagej1@cliu.org" TargetMode="External"/><Relationship Id="rId4" Type="http://schemas.openxmlformats.org/officeDocument/2006/relationships/hyperlink" Target="mailto:endersc@cliu.or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hyperlink" Target="mailto:pagej1@cliu.org" TargetMode="External"/><Relationship Id="rId4" Type="http://schemas.openxmlformats.org/officeDocument/2006/relationships/hyperlink" Target="mailto:endersc@cliu.org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pagej1@cliu.org" TargetMode="External"/><Relationship Id="rId4" Type="http://schemas.openxmlformats.org/officeDocument/2006/relationships/hyperlink" Target="mailto:endersc@cliu.or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pagej1@cliu.org" TargetMode="External"/><Relationship Id="rId4" Type="http://schemas.openxmlformats.org/officeDocument/2006/relationships/hyperlink" Target="mailto:endersc@cliu.or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pagej1@cliu.org" TargetMode="External"/><Relationship Id="rId4" Type="http://schemas.openxmlformats.org/officeDocument/2006/relationships/hyperlink" Target="mailto:endersc@cliu.or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pagej1@cliu.org" TargetMode="External"/><Relationship Id="rId4" Type="http://schemas.openxmlformats.org/officeDocument/2006/relationships/hyperlink" Target="mailto:endersc@cliu.or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pagej1@cliu.org" TargetMode="External"/><Relationship Id="rId4" Type="http://schemas.openxmlformats.org/officeDocument/2006/relationships/hyperlink" Target="mailto:endersc@cliu.or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pagej1@cliu.org" TargetMode="External"/><Relationship Id="rId4" Type="http://schemas.openxmlformats.org/officeDocument/2006/relationships/hyperlink" Target="mailto:endersc@cliu.or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pagej1@cliu.org" TargetMode="External"/><Relationship Id="rId4" Type="http://schemas.openxmlformats.org/officeDocument/2006/relationships/hyperlink" Target="mailto:endersc@cliu.or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pagej1@cliu.org" TargetMode="External"/><Relationship Id="rId4" Type="http://schemas.openxmlformats.org/officeDocument/2006/relationships/hyperlink" Target="mailto:endersc@cliu.or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pagej1@cliu.org" TargetMode="External"/><Relationship Id="rId4" Type="http://schemas.openxmlformats.org/officeDocument/2006/relationships/hyperlink" Target="mailto:endersc@cliu.or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pagej1@cliu.org" TargetMode="External"/><Relationship Id="rId4" Type="http://schemas.openxmlformats.org/officeDocument/2006/relationships/hyperlink" Target="mailto:endersc@cliu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60208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Keystone Biology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Content Networking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3800" y="3455352"/>
            <a:ext cx="6400800" cy="1752600"/>
          </a:xfrm>
        </p:spPr>
        <p:txBody>
          <a:bodyPr/>
          <a:lstStyle/>
          <a:p>
            <a:r>
              <a:rPr lang="en-US" dirty="0" smtClean="0"/>
              <a:t>October 7</a:t>
            </a:r>
            <a:r>
              <a:rPr lang="en-US" baseline="30000" dirty="0" smtClean="0"/>
              <a:t>th</a:t>
            </a:r>
            <a:r>
              <a:rPr lang="en-US" dirty="0" smtClean="0"/>
              <a:t>, 2014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Enders &amp; 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3"/>
              </a:rPr>
              <a:t>endersc@cliu.org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    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4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7030A0"/>
                </a:solidFill>
              </a:rPr>
              <a:t>Strategies </a:t>
            </a:r>
            <a:r>
              <a:rPr lang="en-US" sz="4000" dirty="0">
                <a:solidFill>
                  <a:srgbClr val="7030A0"/>
                </a:solidFill>
              </a:rPr>
              <a:t>to Utilize for </a:t>
            </a:r>
            <a:r>
              <a:rPr lang="en-US" sz="4000" dirty="0" smtClean="0">
                <a:solidFill>
                  <a:srgbClr val="7030A0"/>
                </a:solidFill>
              </a:rPr>
              <a:t>PBA’s</a:t>
            </a:r>
            <a:endParaRPr lang="en-US" sz="4000" dirty="0">
              <a:solidFill>
                <a:srgbClr val="7030A0"/>
              </a:solidFill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457200" y="1247983"/>
            <a:ext cx="4038600" cy="4525963"/>
          </a:xfrm>
        </p:spPr>
        <p:txBody>
          <a:bodyPr>
            <a:noAutofit/>
          </a:bodyPr>
          <a:lstStyle/>
          <a:p>
            <a:r>
              <a:rPr lang="en-US" sz="2000" dirty="0"/>
              <a:t>G.R.A.S.P.S:  Goal, Role, Audience, Situation, Product/Performance and Purpose, and Standards and Criteria for Success</a:t>
            </a:r>
            <a:r>
              <a:rPr lang="en-US" sz="2000" dirty="0" smtClean="0"/>
              <a:t>.</a:t>
            </a:r>
            <a:endParaRPr lang="en-US" sz="2000" dirty="0"/>
          </a:p>
          <a:p>
            <a:r>
              <a:rPr lang="en-US" sz="2000" dirty="0"/>
              <a:t>The </a:t>
            </a:r>
            <a:r>
              <a:rPr lang="en-US" sz="2000" dirty="0" smtClean="0"/>
              <a:t>Si</a:t>
            </a:r>
            <a:r>
              <a:rPr lang="en-US" sz="2000" dirty="0" smtClean="0"/>
              <a:t>x </a:t>
            </a:r>
            <a:r>
              <a:rPr lang="en-US" sz="2000" dirty="0"/>
              <a:t>A's of Project Based Learning </a:t>
            </a:r>
            <a:r>
              <a:rPr lang="en-US" sz="2000" dirty="0" smtClean="0"/>
              <a:t>Checklist</a:t>
            </a:r>
          </a:p>
          <a:p>
            <a:pPr lvl="1"/>
            <a:r>
              <a:rPr lang="en-US" sz="2000" dirty="0" smtClean="0"/>
              <a:t>Authenticity</a:t>
            </a:r>
          </a:p>
          <a:p>
            <a:pPr lvl="1"/>
            <a:r>
              <a:rPr lang="en-US" sz="2000" dirty="0" smtClean="0"/>
              <a:t>Academic Rigor</a:t>
            </a:r>
          </a:p>
          <a:p>
            <a:pPr lvl="1"/>
            <a:r>
              <a:rPr lang="en-US" sz="2000" dirty="0" smtClean="0"/>
              <a:t>Applied Learning</a:t>
            </a:r>
          </a:p>
          <a:p>
            <a:pPr lvl="1"/>
            <a:r>
              <a:rPr lang="en-US" sz="2000" dirty="0" smtClean="0"/>
              <a:t>Active Exploration</a:t>
            </a:r>
          </a:p>
          <a:p>
            <a:pPr lvl="1"/>
            <a:r>
              <a:rPr lang="en-US" sz="2000" dirty="0" smtClean="0"/>
              <a:t>Adult Relationships</a:t>
            </a:r>
          </a:p>
          <a:p>
            <a:pPr lvl="1"/>
            <a:r>
              <a:rPr lang="en-US" sz="2000" dirty="0" smtClean="0"/>
              <a:t>Assessment Practices</a:t>
            </a:r>
            <a:endParaRPr lang="en-US" sz="2000" dirty="0"/>
          </a:p>
        </p:txBody>
      </p:sp>
      <p:grpSp>
        <p:nvGrpSpPr>
          <p:cNvPr id="9" name="Group 8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Enders &amp; 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4"/>
              </a:rPr>
              <a:t>endersc@cliu.org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     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5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  <p:pic>
        <p:nvPicPr>
          <p:cNvPr id="16" name="Picture 2" descr="C:\Users\Joe Svetecz\AppData\Local\Microsoft\Windows\Temporary Internet Files\Content.IE5\TT7P7PE8\MC900446310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02707" y="1417638"/>
            <a:ext cx="3165089" cy="3106052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4050959" y="5232730"/>
            <a:ext cx="41684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</a:t>
            </a:r>
            <a:r>
              <a:rPr lang="en-US" sz="1200" dirty="0" smtClean="0"/>
              <a:t>aken </a:t>
            </a:r>
            <a:r>
              <a:rPr lang="en-US" sz="1200" dirty="0"/>
              <a:t>from </a:t>
            </a:r>
            <a:r>
              <a:rPr lang="en-US" sz="1200" dirty="0" smtClean="0"/>
              <a:t>Svetecz, J., Presentation on February 10, 2014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5458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7030A0"/>
                </a:solidFill>
              </a:rPr>
              <a:t>Strategies To Utilize For </a:t>
            </a:r>
            <a:r>
              <a:rPr lang="en-US" sz="4000" dirty="0" smtClean="0">
                <a:solidFill>
                  <a:srgbClr val="7030A0"/>
                </a:solidFill>
              </a:rPr>
              <a:t>PBAs, </a:t>
            </a:r>
            <a:r>
              <a:rPr lang="en-US" sz="4000" dirty="0" err="1" smtClean="0">
                <a:solidFill>
                  <a:srgbClr val="7030A0"/>
                </a:solidFill>
              </a:rPr>
              <a:t>cont</a:t>
            </a:r>
            <a:r>
              <a:rPr lang="en-US" sz="4000" dirty="0" smtClean="0">
                <a:solidFill>
                  <a:srgbClr val="7030A0"/>
                </a:solidFill>
              </a:rPr>
              <a:t>…</a:t>
            </a:r>
            <a:endParaRPr lang="en-US" sz="40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8463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PBA’s must be </a:t>
            </a:r>
            <a:r>
              <a:rPr lang="en-US" sz="2400" dirty="0" smtClean="0"/>
              <a:t>AUTHENTIC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/>
              <a:t>Stems from a problem/question meaningful to student beyond school</a:t>
            </a:r>
            <a:endParaRPr lang="en-US" sz="20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ENGAGE and SUSTAIN a student’s interest, so that they want to complete the PBA</a:t>
            </a:r>
          </a:p>
          <a:p>
            <a:pPr marL="0" indent="0">
              <a:buNone/>
            </a:pPr>
            <a:endParaRPr lang="en-US" sz="2400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400" dirty="0" smtClean="0"/>
              <a:t>Task: Make creative, applicable, and rigorous tasks which also fuel student </a:t>
            </a:r>
            <a:r>
              <a:rPr lang="en-US" sz="2400" dirty="0" smtClean="0"/>
              <a:t>interests (Example: Role Play, Fish)</a:t>
            </a:r>
            <a:endParaRPr lang="en-US" sz="2400" dirty="0"/>
          </a:p>
        </p:txBody>
      </p:sp>
      <p:grpSp>
        <p:nvGrpSpPr>
          <p:cNvPr id="9" name="Group 8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Enders &amp; 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4"/>
              </a:rPr>
              <a:t>endersc@cliu.org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    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5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50959" y="5226656"/>
            <a:ext cx="8412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</a:t>
            </a:r>
            <a:r>
              <a:rPr lang="en-US" sz="1200" dirty="0" smtClean="0"/>
              <a:t>aken </a:t>
            </a:r>
            <a:r>
              <a:rPr lang="en-US" sz="1200" dirty="0"/>
              <a:t>from </a:t>
            </a:r>
            <a:r>
              <a:rPr lang="en-US" sz="1200" dirty="0" smtClean="0"/>
              <a:t>Svetecz, J., Presentation on February 10, 2014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3709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accent4">
                    <a:lumMod val="75000"/>
                  </a:schemeClr>
                </a:solidFill>
              </a:rPr>
              <a:t>Scenario Based For Real Life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8463"/>
            <a:ext cx="8229600" cy="4525963"/>
          </a:xfrm>
        </p:spPr>
        <p:txBody>
          <a:bodyPr/>
          <a:lstStyle/>
          <a:p>
            <a:r>
              <a:rPr lang="en-US" sz="2800" dirty="0"/>
              <a:t>Projects must be </a:t>
            </a:r>
            <a:r>
              <a:rPr lang="en-US" sz="2800" dirty="0" smtClean="0"/>
              <a:t>scenario-based </a:t>
            </a:r>
            <a:r>
              <a:rPr lang="en-US" sz="2800" dirty="0"/>
              <a:t>with a back story for which a project can be tailored to and referenced for the different activities and </a:t>
            </a:r>
            <a:r>
              <a:rPr lang="en-US" sz="2800" dirty="0" smtClean="0"/>
              <a:t>tasks.</a:t>
            </a:r>
            <a:endParaRPr lang="en-US" sz="2800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        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Enders &amp; 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4"/>
              </a:rPr>
              <a:t>endersc@cliu.org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    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5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  <p:pic>
        <p:nvPicPr>
          <p:cNvPr id="11" name="Picture 10" descr="cs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16000" y="3199609"/>
            <a:ext cx="3113863" cy="2027371"/>
          </a:xfrm>
          <a:prstGeom prst="rect">
            <a:avLst/>
          </a:prstGeom>
        </p:spPr>
      </p:pic>
      <p:pic>
        <p:nvPicPr>
          <p:cNvPr id="12" name="Picture 11" descr="dumpin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88663" y="3199609"/>
            <a:ext cx="2915163" cy="204496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129863" y="5256935"/>
            <a:ext cx="8412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</a:t>
            </a:r>
            <a:r>
              <a:rPr lang="en-US" sz="1200" dirty="0" smtClean="0"/>
              <a:t>aken </a:t>
            </a:r>
            <a:r>
              <a:rPr lang="en-US" sz="1200" dirty="0"/>
              <a:t>from </a:t>
            </a:r>
            <a:r>
              <a:rPr lang="en-US" sz="1200" dirty="0" smtClean="0"/>
              <a:t>Svetecz, J., Presentation on February 10, 2014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6924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Resources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Take 15 – 20 minutes to review the resources for designing quality assessments and PBAs.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6583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7030A0"/>
                </a:solidFill>
              </a:rPr>
              <a:t>Work Groups</a:t>
            </a:r>
            <a:endParaRPr lang="en-US" sz="40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2837"/>
            <a:ext cx="8229600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PBA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Multiple Choice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Constructed-Response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Enders &amp; 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4"/>
              </a:rPr>
              <a:t>endersc@cliu.org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    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5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55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Evaluation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2800" dirty="0"/>
          </a:p>
          <a:p>
            <a:endParaRPr lang="en-US" sz="2800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Enders &amp; 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4"/>
              </a:rPr>
              <a:t>endersc@cliu.org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     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5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04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7030A0"/>
                </a:solidFill>
              </a:rPr>
              <a:t>Agenda</a:t>
            </a:r>
            <a:endParaRPr lang="en-US" sz="40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0000"/>
            <a:ext cx="8229600" cy="429260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Introductions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PDE Update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Quality Assessments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DOK, Multiple Choice, Constructed Response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PBA Design Review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Work Groups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Evaluation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Enders &amp; 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4"/>
              </a:rPr>
              <a:t>endersc@cliu.org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    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5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7030A0"/>
                </a:solidFill>
              </a:rPr>
              <a:t>Introductions</a:t>
            </a:r>
            <a:endParaRPr lang="en-US" sz="40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8463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Who is in the Room?</a:t>
            </a:r>
          </a:p>
          <a:p>
            <a:r>
              <a:rPr lang="en-US" sz="2800" dirty="0" smtClean="0"/>
              <a:t>Content Networking Wiki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http://</a:t>
            </a:r>
            <a:r>
              <a:rPr lang="en-US" dirty="0" smtClean="0"/>
              <a:t>cliu21cng.wikispaces.com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sz="2800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Enders &amp; 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4"/>
              </a:rPr>
              <a:t>endersc@cliu.org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    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5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7030A0"/>
                </a:solidFill>
              </a:rPr>
              <a:t>PDE Updates</a:t>
            </a:r>
            <a:endParaRPr lang="en-US" sz="40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8463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Graduation Requirements 2017</a:t>
            </a:r>
          </a:p>
          <a:p>
            <a:pPr marL="0" indent="0">
              <a:buNone/>
            </a:pPr>
            <a:endParaRPr lang="en-US" sz="28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Additional Resource documents</a:t>
            </a:r>
          </a:p>
          <a:p>
            <a:pPr marL="1311275" indent="-457200">
              <a:buFont typeface="Wingdings" panose="05000000000000000000" pitchFamily="2" charset="2"/>
              <a:buChar char="Ø"/>
            </a:pPr>
            <a:r>
              <a:rPr lang="en-US" sz="2800" dirty="0"/>
              <a:t>	</a:t>
            </a:r>
            <a:r>
              <a:rPr lang="en-US" sz="2800" dirty="0" smtClean="0"/>
              <a:t>2014 Item Sampler</a:t>
            </a:r>
          </a:p>
          <a:p>
            <a:pPr marL="1311275" indent="-457200">
              <a:buFont typeface="Wingdings" panose="05000000000000000000" pitchFamily="2" charset="2"/>
              <a:buChar char="Ø"/>
            </a:pPr>
            <a:r>
              <a:rPr lang="en-US" sz="2800" dirty="0"/>
              <a:t>	</a:t>
            </a:r>
            <a:r>
              <a:rPr lang="en-US" sz="2800" dirty="0" smtClean="0"/>
              <a:t>Exam Design Overview</a:t>
            </a:r>
          </a:p>
          <a:p>
            <a:pPr marL="1311275" indent="-457200">
              <a:buFont typeface="Wingdings" panose="05000000000000000000" pitchFamily="2" charset="2"/>
              <a:buChar char="Ø"/>
            </a:pPr>
            <a:r>
              <a:rPr lang="en-US" sz="2800" dirty="0"/>
              <a:t>	</a:t>
            </a:r>
            <a:r>
              <a:rPr lang="en-US" sz="2800" dirty="0" smtClean="0"/>
              <a:t>Performance Level Descriptors</a:t>
            </a:r>
          </a:p>
          <a:p>
            <a:pPr marL="1311275" indent="-457200">
              <a:buFont typeface="Wingdings" panose="05000000000000000000" pitchFamily="2" charset="2"/>
              <a:buChar char="Ø"/>
            </a:pPr>
            <a:r>
              <a:rPr lang="en-US" sz="2800" dirty="0"/>
              <a:t>	</a:t>
            </a:r>
            <a:r>
              <a:rPr lang="en-US" sz="2800" dirty="0" smtClean="0"/>
              <a:t>Understanding DOK &amp; Cognitive Complexity</a:t>
            </a:r>
          </a:p>
          <a:p>
            <a:pPr marL="0" indent="0">
              <a:buNone/>
            </a:pPr>
            <a:r>
              <a:rPr lang="en-US" sz="2800" dirty="0"/>
              <a:t>	</a:t>
            </a:r>
          </a:p>
          <a:p>
            <a:pPr marL="0" indent="0">
              <a:buNone/>
            </a:pPr>
            <a:endParaRPr lang="en-US" sz="2800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Enders &amp; 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4"/>
              </a:rPr>
              <a:t>endersc@cliu.org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    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5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98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7030A0"/>
                </a:solidFill>
              </a:rPr>
              <a:t>Quality Assessments</a:t>
            </a:r>
            <a:endParaRPr lang="en-US" sz="40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8463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Multiple Choice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8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Constructed Response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8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DOK</a:t>
            </a:r>
          </a:p>
          <a:p>
            <a:pPr marL="0" indent="0">
              <a:buNone/>
            </a:pPr>
            <a:endParaRPr lang="en-US" sz="2800" dirty="0"/>
          </a:p>
        </p:txBody>
      </p:sp>
      <p:grpSp>
        <p:nvGrpSpPr>
          <p:cNvPr id="9" name="Group 8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Enders &amp; 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4"/>
              </a:rPr>
              <a:t>endersc@cliu.org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    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5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0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Designing the PBA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2800" dirty="0"/>
          </a:p>
          <a:p>
            <a:endParaRPr lang="en-US" sz="2800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Enders &amp; 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4"/>
              </a:rPr>
              <a:t>endersc@cliu.org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     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5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13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Designing the PBA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8463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/>
              <a:t>Each module project will assess the Assessment Anchors and Eligible </a:t>
            </a:r>
            <a:r>
              <a:rPr lang="en-US" sz="2800"/>
              <a:t>Content </a:t>
            </a:r>
            <a:r>
              <a:rPr lang="en-US" sz="2800" smtClean="0"/>
              <a:t>within </a:t>
            </a:r>
            <a:r>
              <a:rPr lang="en-US" sz="2800" dirty="0"/>
              <a:t>that module only.</a:t>
            </a:r>
          </a:p>
          <a:p>
            <a:endParaRPr lang="en-US" sz="2800" dirty="0"/>
          </a:p>
          <a:p>
            <a:r>
              <a:rPr lang="en-US" sz="2800" dirty="0"/>
              <a:t>PBAs are module specific and should be tied to as many AA/EC as it is reasonable to create a cohesive project.</a:t>
            </a:r>
          </a:p>
          <a:p>
            <a:endParaRPr lang="en-US" sz="2800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Enders &amp; 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4"/>
              </a:rPr>
              <a:t>endersc@cliu.org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     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5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35120" y="5174035"/>
            <a:ext cx="8412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</a:t>
            </a:r>
            <a:r>
              <a:rPr lang="en-US" sz="1200" dirty="0" smtClean="0"/>
              <a:t>aken </a:t>
            </a:r>
            <a:r>
              <a:rPr lang="en-US" sz="1200" dirty="0"/>
              <a:t>from </a:t>
            </a:r>
            <a:r>
              <a:rPr lang="en-US" sz="1200" dirty="0" smtClean="0"/>
              <a:t>Svetecz, J., Presentation on February 10, 2014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1287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7030A0"/>
                </a:solidFill>
              </a:rPr>
              <a:t>Guidelines</a:t>
            </a:r>
            <a:endParaRPr lang="en-US" sz="40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8463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/>
              <a:t>One Project may and will include multiple tasks.  </a:t>
            </a:r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Projects </a:t>
            </a:r>
            <a:r>
              <a:rPr lang="en-US" sz="2800" dirty="0"/>
              <a:t>should reflect DOK Levels 2 and 3 (Levels of the Keystone </a:t>
            </a:r>
            <a:r>
              <a:rPr lang="en-US" sz="2800" dirty="0" smtClean="0"/>
              <a:t>Exams</a:t>
            </a:r>
          </a:p>
          <a:p>
            <a:pPr marL="0" indent="0">
              <a:buNone/>
            </a:pPr>
            <a:endParaRPr lang="en-US" sz="2800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Enders &amp; 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4"/>
              </a:rPr>
              <a:t>endersc@cliu.org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     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5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50959" y="5195501"/>
            <a:ext cx="8412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</a:t>
            </a:r>
            <a:r>
              <a:rPr lang="en-US" sz="1200" dirty="0" smtClean="0"/>
              <a:t>aken </a:t>
            </a:r>
            <a:r>
              <a:rPr lang="en-US" sz="1200" dirty="0"/>
              <a:t>from </a:t>
            </a:r>
            <a:r>
              <a:rPr lang="en-US" sz="1200" dirty="0" smtClean="0"/>
              <a:t>Svetecz, J., Presentation on February 10, 2014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2114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7030A0"/>
                </a:solidFill>
              </a:rPr>
              <a:t>Guideline, continued</a:t>
            </a:r>
            <a:endParaRPr lang="en-US" sz="40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8463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/>
              <a:t>There </a:t>
            </a:r>
            <a:r>
              <a:rPr lang="en-US" sz="2800" dirty="0" smtClean="0"/>
              <a:t>NEEDS to be resource </a:t>
            </a:r>
            <a:r>
              <a:rPr lang="en-US" sz="2800" dirty="0"/>
              <a:t>links embedded within the project for students to access and look at in order to learn more about the content/tasks to attempt and complete a given section.  </a:t>
            </a:r>
            <a:endParaRPr lang="en-US" sz="2800" dirty="0" smtClean="0"/>
          </a:p>
          <a:p>
            <a:r>
              <a:rPr lang="en-US" sz="2800" dirty="0" smtClean="0"/>
              <a:t>This </a:t>
            </a:r>
            <a:r>
              <a:rPr lang="en-US" sz="2800" dirty="0"/>
              <a:t>is usually a web address to be clicked on, or </a:t>
            </a:r>
            <a:r>
              <a:rPr lang="en-US" sz="2800" dirty="0" smtClean="0"/>
              <a:t>a hover-over for vocabulary.</a:t>
            </a:r>
          </a:p>
          <a:p>
            <a:pPr lvl="1"/>
            <a:r>
              <a:rPr lang="en-US" sz="2400" dirty="0" smtClean="0"/>
              <a:t>Active Exploration (Variety of Methods, Media, Sources)</a:t>
            </a:r>
            <a:endParaRPr lang="en-US" sz="2400" dirty="0" smtClean="0"/>
          </a:p>
          <a:p>
            <a:pPr marL="0" indent="0">
              <a:buNone/>
            </a:pPr>
            <a:endParaRPr lang="en-US" sz="2800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Enders &amp; 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4"/>
              </a:rPr>
              <a:t>endersc@cliu.org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     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  <a:hlinkClick r:id="rId5"/>
              </a:rPr>
              <a:t>pagej1@cliu.org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50959" y="5209650"/>
            <a:ext cx="8412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</a:t>
            </a:r>
            <a:r>
              <a:rPr lang="en-US" sz="1200" dirty="0" smtClean="0"/>
              <a:t>aken </a:t>
            </a:r>
            <a:r>
              <a:rPr lang="en-US" sz="1200" dirty="0"/>
              <a:t>from </a:t>
            </a:r>
            <a:r>
              <a:rPr lang="en-US" sz="1200" dirty="0" smtClean="0"/>
              <a:t>Svetecz, J., Presentation on February 10, 2014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941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1289</TotalTime>
  <Words>625</Words>
  <Application>Microsoft Office PowerPoint</Application>
  <PresentationFormat>On-screen Show (4:3)</PresentationFormat>
  <Paragraphs>154</Paragraphs>
  <Slides>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Cambria</vt:lpstr>
      <vt:lpstr>Wingdings</vt:lpstr>
      <vt:lpstr>Office Theme</vt:lpstr>
      <vt:lpstr>Keystone Biology Content Networking</vt:lpstr>
      <vt:lpstr>Agenda</vt:lpstr>
      <vt:lpstr>Introductions</vt:lpstr>
      <vt:lpstr>PDE Updates</vt:lpstr>
      <vt:lpstr>Quality Assessments</vt:lpstr>
      <vt:lpstr>Designing the PBA</vt:lpstr>
      <vt:lpstr>Designing the PBA</vt:lpstr>
      <vt:lpstr>Guidelines</vt:lpstr>
      <vt:lpstr>Guideline, continued</vt:lpstr>
      <vt:lpstr>Strategies to Utilize for PBA’s</vt:lpstr>
      <vt:lpstr>Strategies To Utilize For PBAs, cont…</vt:lpstr>
      <vt:lpstr>Scenario Based For Real Life</vt:lpstr>
      <vt:lpstr>Resources</vt:lpstr>
      <vt:lpstr>Work Groups</vt:lpstr>
      <vt:lpstr>Evaluation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Networking 7 – 12</dc:title>
  <dc:creator>Cathy Enders</dc:creator>
  <cp:lastModifiedBy>Joseph Page</cp:lastModifiedBy>
  <cp:revision>99</cp:revision>
  <cp:lastPrinted>2014-08-11T14:37:39Z</cp:lastPrinted>
  <dcterms:created xsi:type="dcterms:W3CDTF">2013-01-18T14:24:41Z</dcterms:created>
  <dcterms:modified xsi:type="dcterms:W3CDTF">2014-10-07T11:45:33Z</dcterms:modified>
</cp:coreProperties>
</file>